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58">
          <p15:clr>
            <a:srgbClr val="A4A3A4"/>
          </p15:clr>
        </p15:guide>
        <p15:guide id="2" pos="1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124"/>
    <p:restoredTop sz="97581"/>
  </p:normalViewPr>
  <p:slideViewPr>
    <p:cSldViewPr snapToGrid="0" showGuides="1">
      <p:cViewPr>
        <p:scale>
          <a:sx n="90" d="100"/>
          <a:sy n="90" d="100"/>
        </p:scale>
        <p:origin x="192" y="152"/>
      </p:cViewPr>
      <p:guideLst>
        <p:guide orient="horz" pos="9558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B38CCD-C9C0-D047-D3C3-89F350C5E64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210282" y="4954765"/>
            <a:ext cx="36383199" cy="10540259"/>
          </a:xfrm>
          <a:prstGeom prst="rect">
            <a:avLst/>
          </a:prstGeom>
        </p:spPr>
        <p:txBody>
          <a:bodyPr anchor="b"/>
          <a:lstStyle>
            <a:lvl1pPr algn="ctr">
              <a:defRPr sz="26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350471" y="15901497"/>
            <a:ext cx="32102822" cy="7309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600"/>
            </a:lvl1pPr>
            <a:lvl2pPr marL="2018355" indent="0" algn="ctr">
              <a:buNone/>
              <a:defRPr sz="8850"/>
            </a:lvl2pPr>
            <a:lvl3pPr marL="4036710" indent="0" algn="ctr">
              <a:buNone/>
              <a:defRPr sz="7950"/>
            </a:lvl3pPr>
            <a:lvl4pPr marL="6055065" indent="0" algn="ctr">
              <a:buNone/>
              <a:defRPr sz="7050"/>
            </a:lvl4pPr>
            <a:lvl5pPr marL="8073420" indent="0" algn="ctr">
              <a:buNone/>
              <a:defRPr sz="7050"/>
            </a:lvl5pPr>
            <a:lvl6pPr marL="10091776" indent="0" algn="ctr">
              <a:buNone/>
              <a:defRPr sz="7050"/>
            </a:lvl6pPr>
            <a:lvl7pPr marL="12110131" indent="0" algn="ctr">
              <a:buNone/>
              <a:defRPr sz="7050"/>
            </a:lvl7pPr>
            <a:lvl8pPr marL="14128486" indent="0" algn="ctr">
              <a:buNone/>
              <a:defRPr sz="7050"/>
            </a:lvl8pPr>
            <a:lvl9pPr marL="16146841" indent="0" algn="ctr">
              <a:buNone/>
              <a:defRPr sz="705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942759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135D55-8D99-4742-920B-3A07ABA60682}" type="datetimeFigureOut">
              <a:rPr lang="fr-FR"/>
              <a:t>28/03/2024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4178747" y="28060643"/>
            <a:ext cx="14446270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0230157" y="28060643"/>
            <a:ext cx="9630847" cy="161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5023CD-2916-DD4B-88DE-3C97BCDC6F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48127" y="1"/>
            <a:ext cx="42851889" cy="4873426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820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4891640" y="4574866"/>
            <a:ext cx="17901918" cy="597121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820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3347" y="898361"/>
            <a:ext cx="6243717" cy="314399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979F4B9-0590-B90A-E583-3F34C6FD1CCE}"/>
              </a:ext>
            </a:extLst>
          </p:cNvPr>
          <p:cNvSpPr txBox="1"/>
          <p:nvPr userDrawn="1"/>
        </p:nvSpPr>
        <p:spPr bwMode="auto">
          <a:xfrm>
            <a:off x="35302128" y="27837782"/>
            <a:ext cx="570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0" i="0">
                <a:solidFill>
                  <a:schemeClr val="tx1"/>
                </a:solidFill>
                <a:latin typeface="HelveticaNeue LightCond"/>
                <a:cs typeface="HelveticaNeue LightCond"/>
              </a:rPr>
              <a:t>Laboratoire conventionné avec</a:t>
            </a:r>
            <a:endParaRPr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7D203B-8219-49A1-F343-14B6EE9D25EC}"/>
              </a:ext>
            </a:extLst>
          </p:cNvPr>
          <p:cNvSpPr txBox="1"/>
          <p:nvPr userDrawn="1"/>
        </p:nvSpPr>
        <p:spPr bwMode="auto">
          <a:xfrm>
            <a:off x="4455836" y="28524621"/>
            <a:ext cx="1155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fr-FR" sz="2800" b="0" i="0" dirty="0">
                <a:solidFill>
                  <a:srgbClr val="62C4DD"/>
                </a:solidFill>
                <a:latin typeface="HelveticaNeue LightCond"/>
                <a:cs typeface="HelveticaNeue LightCond"/>
              </a:rPr>
              <a:t>LAAS-CNRS</a:t>
            </a:r>
            <a:endParaRPr dirty="0"/>
          </a:p>
          <a:p>
            <a:pPr algn="l">
              <a:defRPr/>
            </a:pPr>
            <a:r>
              <a:rPr lang="fr-FR" sz="2800" b="0" i="0" dirty="0">
                <a:solidFill>
                  <a:srgbClr val="62C4DD"/>
                </a:solidFill>
                <a:latin typeface="HelveticaNeue LightCond"/>
                <a:cs typeface="HelveticaNeue LightCond"/>
              </a:rPr>
              <a:t>/ </a:t>
            </a:r>
            <a:r>
              <a:rPr lang="fr-FR" sz="2800" b="0" i="0" dirty="0">
                <a:solidFill>
                  <a:srgbClr val="00284B"/>
                </a:solidFill>
                <a:latin typeface="HelveticaNeue LightCond"/>
                <a:cs typeface="HelveticaNeue LightCond"/>
              </a:rPr>
              <a:t>Laboratoire d’analyse et d’architecture des systèmes du CNRS</a:t>
            </a:r>
            <a:endParaRPr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7452256-3937-D8A8-6E7F-D5D4E60DB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36598211" y="28524288"/>
            <a:ext cx="3108121" cy="110131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880D916-A95A-699E-742B-E1895504B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5525"/>
          <a:stretch/>
        </p:blipFill>
        <p:spPr bwMode="auto">
          <a:xfrm flipH="1">
            <a:off x="-11087" y="23877339"/>
            <a:ext cx="6075004" cy="63978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71B12B8-54A5-019F-8A5A-6A159AB4CA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762320" y="27182115"/>
            <a:ext cx="1942988" cy="1916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036710">
        <a:lnSpc>
          <a:spcPct val="90000"/>
        </a:lnSpc>
        <a:spcBef>
          <a:spcPts val="0"/>
        </a:spcBef>
        <a:buNone/>
        <a:defRPr sz="19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>
        <a:lnSpc>
          <a:spcPct val="90000"/>
        </a:lnSpc>
        <a:spcBef>
          <a:spcPts val="4415"/>
        </a:spcBef>
        <a:buFont typeface="Arial"/>
        <a:buChar char="•"/>
        <a:defRPr sz="1235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106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885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>
        <a:lnSpc>
          <a:spcPct val="90000"/>
        </a:lnSpc>
        <a:spcBef>
          <a:spcPts val="2207"/>
        </a:spcBef>
        <a:buFont typeface="Arial"/>
        <a:buChar char="•"/>
        <a:defRPr sz="79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>
        <a:defRPr sz="79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apps.labos1point5.org/commutes-simulator" TargetMode="External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hyperlink" Target="https://labos1point5.org/travels-sim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4.emf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/>
          <p:cNvSpPr/>
          <p:nvPr/>
        </p:nvSpPr>
        <p:spPr bwMode="auto">
          <a:xfrm>
            <a:off x="1204681" y="7656610"/>
            <a:ext cx="12728754" cy="130175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 algn="ctr">
            <a:solidFill>
              <a:srgbClr val="D0399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39" name="Rectangle : coins arrondis 38"/>
          <p:cNvSpPr/>
          <p:nvPr/>
        </p:nvSpPr>
        <p:spPr bwMode="auto">
          <a:xfrm>
            <a:off x="918931" y="5246019"/>
            <a:ext cx="20217330" cy="6717378"/>
          </a:xfrm>
          <a:prstGeom prst="roundRect">
            <a:avLst>
              <a:gd name="adj" fmla="val 16667"/>
            </a:avLst>
          </a:prstGeom>
          <a:ln>
            <a:solidFill>
              <a:srgbClr val="D039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5400"/>
          </a:p>
        </p:txBody>
      </p:sp>
      <p:pic>
        <p:nvPicPr>
          <p:cNvPr id="127" name="Image 1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95045" y="5850305"/>
            <a:ext cx="6156000" cy="5100006"/>
          </a:xfrm>
          <a:prstGeom prst="rect">
            <a:avLst/>
          </a:prstGeom>
        </p:spPr>
      </p:pic>
      <p:sp>
        <p:nvSpPr>
          <p:cNvPr id="1540988608" name="ZoneTexte 1540988607"/>
          <p:cNvSpPr txBox="1"/>
          <p:nvPr/>
        </p:nvSpPr>
        <p:spPr bwMode="auto">
          <a:xfrm>
            <a:off x="4002203" y="7582540"/>
            <a:ext cx="470018" cy="27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46,9</a:t>
            </a:r>
            <a:endParaRPr/>
          </a:p>
        </p:txBody>
      </p:sp>
      <p:sp>
        <p:nvSpPr>
          <p:cNvPr id="1540988609" name="ZoneTexte 1540988608"/>
          <p:cNvSpPr txBox="1"/>
          <p:nvPr/>
        </p:nvSpPr>
        <p:spPr bwMode="auto">
          <a:xfrm>
            <a:off x="2665876" y="6668543"/>
            <a:ext cx="470018" cy="27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46,9</a:t>
            </a:r>
            <a:endParaRPr/>
          </a:p>
        </p:txBody>
      </p:sp>
      <p:sp>
        <p:nvSpPr>
          <p:cNvPr id="1540988610" name="ZoneTexte 1540988609"/>
          <p:cNvSpPr txBox="1"/>
          <p:nvPr/>
        </p:nvSpPr>
        <p:spPr bwMode="auto">
          <a:xfrm>
            <a:off x="5392326" y="7324161"/>
            <a:ext cx="470018" cy="27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54,2</a:t>
            </a:r>
            <a:endParaRPr/>
          </a:p>
        </p:txBody>
      </p:sp>
      <p:sp>
        <p:nvSpPr>
          <p:cNvPr id="1540988611" name="ZoneTexte 1540988610"/>
          <p:cNvSpPr txBox="1"/>
          <p:nvPr/>
        </p:nvSpPr>
        <p:spPr bwMode="auto">
          <a:xfrm>
            <a:off x="6768968" y="8395627"/>
            <a:ext cx="470018" cy="27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48,4</a:t>
            </a:r>
            <a:endParaRPr/>
          </a:p>
        </p:txBody>
      </p:sp>
      <p:sp>
        <p:nvSpPr>
          <p:cNvPr id="1540988612" name="ZoneTexte 1540988611"/>
          <p:cNvSpPr txBox="1"/>
          <p:nvPr/>
        </p:nvSpPr>
        <p:spPr bwMode="auto">
          <a:xfrm>
            <a:off x="2606329" y="8353160"/>
            <a:ext cx="562701" cy="27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419,4</a:t>
            </a:r>
            <a:endParaRPr/>
          </a:p>
        </p:txBody>
      </p:sp>
      <p:sp>
        <p:nvSpPr>
          <p:cNvPr id="1540988613" name="ZoneTexte 1540988612"/>
          <p:cNvSpPr txBox="1"/>
          <p:nvPr/>
        </p:nvSpPr>
        <p:spPr bwMode="auto">
          <a:xfrm>
            <a:off x="3923777" y="8774080"/>
            <a:ext cx="562701" cy="27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300,1</a:t>
            </a:r>
            <a:endParaRPr/>
          </a:p>
        </p:txBody>
      </p:sp>
      <p:sp>
        <p:nvSpPr>
          <p:cNvPr id="1540988614" name="ZoneTexte 1540988613"/>
          <p:cNvSpPr txBox="1"/>
          <p:nvPr/>
        </p:nvSpPr>
        <p:spPr bwMode="auto">
          <a:xfrm>
            <a:off x="5364659" y="8661653"/>
            <a:ext cx="562701" cy="27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331,1</a:t>
            </a:r>
            <a:endParaRPr/>
          </a:p>
        </p:txBody>
      </p:sp>
      <p:sp>
        <p:nvSpPr>
          <p:cNvPr id="1540988615" name="ZoneTexte 1540988614"/>
          <p:cNvSpPr txBox="1"/>
          <p:nvPr/>
        </p:nvSpPr>
        <p:spPr bwMode="auto">
          <a:xfrm>
            <a:off x="6679588" y="9262577"/>
            <a:ext cx="562701" cy="27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196,6</a:t>
            </a:r>
            <a:endParaRPr/>
          </a:p>
        </p:txBody>
      </p:sp>
      <p:sp>
        <p:nvSpPr>
          <p:cNvPr id="4" name="Rectangle : coins arrondis 3"/>
          <p:cNvSpPr/>
          <p:nvPr/>
        </p:nvSpPr>
        <p:spPr bwMode="auto">
          <a:xfrm>
            <a:off x="31413297" y="12198036"/>
            <a:ext cx="10184244" cy="15410428"/>
          </a:xfrm>
          <a:prstGeom prst="roundRect">
            <a:avLst>
              <a:gd name="adj" fmla="val 16667"/>
            </a:avLst>
          </a:prstGeom>
          <a:ln>
            <a:solidFill>
              <a:srgbClr val="B07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5400"/>
          </a:p>
        </p:txBody>
      </p:sp>
      <p:sp>
        <p:nvSpPr>
          <p:cNvPr id="2" name="ZoneTexte 1"/>
          <p:cNvSpPr txBox="1"/>
          <p:nvPr/>
        </p:nvSpPr>
        <p:spPr bwMode="auto">
          <a:xfrm>
            <a:off x="6979334" y="607196"/>
            <a:ext cx="3145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8000" b="1" spc="300" dirty="0">
                <a:solidFill>
                  <a:schemeClr val="bg1"/>
                </a:solidFill>
                <a:latin typeface="Arial"/>
                <a:cs typeface="Arial"/>
              </a:rPr>
              <a:t>Synthèse bilans GES* 2019 - 2022 du LAAS-CNRS</a:t>
            </a:r>
            <a:endParaRPr lang="fr-FR" sz="9600" spc="3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432772" y="1653236"/>
            <a:ext cx="3454305" cy="1812444"/>
          </a:xfrm>
          <a:prstGeom prst="rect">
            <a:avLst/>
          </a:prstGeom>
        </p:spPr>
      </p:pic>
      <p:sp>
        <p:nvSpPr>
          <p:cNvPr id="6" name="Rectangle : coins arrondis 5"/>
          <p:cNvSpPr/>
          <p:nvPr/>
        </p:nvSpPr>
        <p:spPr bwMode="auto">
          <a:xfrm>
            <a:off x="21761921" y="5435161"/>
            <a:ext cx="19878322" cy="6461077"/>
          </a:xfrm>
          <a:prstGeom prst="roundRect">
            <a:avLst>
              <a:gd name="adj" fmla="val 8321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9600"/>
          </a:p>
        </p:txBody>
      </p:sp>
      <p:sp>
        <p:nvSpPr>
          <p:cNvPr id="44" name="Rectangle 43"/>
          <p:cNvSpPr/>
          <p:nvPr/>
        </p:nvSpPr>
        <p:spPr bwMode="auto">
          <a:xfrm>
            <a:off x="15523827" y="5669852"/>
            <a:ext cx="4176977" cy="914400"/>
          </a:xfrm>
          <a:prstGeom prst="rect">
            <a:avLst/>
          </a:prstGeom>
          <a:solidFill>
            <a:srgbClr val="D0399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400" dirty="0">
                <a:solidFill>
                  <a:schemeClr val="bg1"/>
                </a:solidFill>
              </a:rPr>
              <a:t>     BÂTIMENTS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 bwMode="auto">
          <a:xfrm>
            <a:off x="31888300" y="29038422"/>
            <a:ext cx="2689899" cy="50513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2800" b="0" i="0" u="none" strike="noStrike" cap="none" spc="0">
                <a:latin typeface="Arial"/>
                <a:cs typeface="Arial"/>
              </a:rPr>
              <a:t>Février 2024</a:t>
            </a:r>
            <a:endParaRPr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639469" y="12417764"/>
            <a:ext cx="9842881" cy="76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6600">
                <a:solidFill>
                  <a:schemeClr val="tx1"/>
                </a:solidFill>
              </a:rPr>
              <a:t>Empreinte carbone du LAAS</a:t>
            </a:r>
            <a:endParaRPr/>
          </a:p>
        </p:txBody>
      </p:sp>
      <p:sp>
        <p:nvSpPr>
          <p:cNvPr id="60" name="Rectangle : coins arrondis 59"/>
          <p:cNvSpPr/>
          <p:nvPr/>
        </p:nvSpPr>
        <p:spPr bwMode="auto">
          <a:xfrm>
            <a:off x="13310700" y="21305222"/>
            <a:ext cx="17599773" cy="72569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D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540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933437" y="22539715"/>
            <a:ext cx="7772400" cy="5375522"/>
          </a:xfrm>
          <a:prstGeom prst="rect">
            <a:avLst/>
          </a:prstGeom>
        </p:spPr>
      </p:pic>
      <p:sp>
        <p:nvSpPr>
          <p:cNvPr id="64" name="ZoneTexte 63"/>
          <p:cNvSpPr txBox="1"/>
          <p:nvPr/>
        </p:nvSpPr>
        <p:spPr bwMode="auto">
          <a:xfrm rot="20920370">
            <a:off x="17452455" y="23630177"/>
            <a:ext cx="2946640" cy="584775"/>
          </a:xfrm>
          <a:prstGeom prst="rect">
            <a:avLst/>
          </a:prstGeom>
          <a:solidFill>
            <a:srgbClr val="FF909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400" dirty="0"/>
              <a:t> +40 % depuis </a:t>
            </a:r>
            <a:r>
              <a:rPr lang="fr-FR" sz="3200" dirty="0"/>
              <a:t>2019</a:t>
            </a:r>
            <a:r>
              <a:rPr lang="fr-FR" sz="2400" dirty="0"/>
              <a:t>  </a:t>
            </a:r>
            <a:endParaRPr sz="2400" dirty="0"/>
          </a:p>
        </p:txBody>
      </p:sp>
      <p:sp>
        <p:nvSpPr>
          <p:cNvPr id="57" name=" 56"/>
          <p:cNvSpPr/>
          <p:nvPr/>
        </p:nvSpPr>
        <p:spPr bwMode="auto">
          <a:xfrm>
            <a:off x="28480076" y="14106500"/>
            <a:ext cx="314946" cy="14315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6"/>
          <a:srcRect r="15212"/>
          <a:stretch/>
        </p:blipFill>
        <p:spPr bwMode="auto">
          <a:xfrm>
            <a:off x="25938010" y="13597825"/>
            <a:ext cx="4310721" cy="1970644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 bwMode="auto">
          <a:xfrm>
            <a:off x="29899051" y="14766975"/>
            <a:ext cx="216943" cy="6651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5" name="ZoneTexte 64"/>
          <p:cNvSpPr txBox="1"/>
          <p:nvPr/>
        </p:nvSpPr>
        <p:spPr bwMode="auto">
          <a:xfrm>
            <a:off x="26079662" y="13436880"/>
            <a:ext cx="669360" cy="31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3656 t</a:t>
            </a:r>
            <a:endParaRPr/>
          </a:p>
        </p:txBody>
      </p:sp>
      <p:sp>
        <p:nvSpPr>
          <p:cNvPr id="66" name="ZoneTexte 65"/>
          <p:cNvSpPr txBox="1"/>
          <p:nvPr/>
        </p:nvSpPr>
        <p:spPr bwMode="auto">
          <a:xfrm>
            <a:off x="29713050" y="14344209"/>
            <a:ext cx="669360" cy="3158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1645 t</a:t>
            </a:r>
            <a:endParaRPr/>
          </a:p>
        </p:txBody>
      </p:sp>
      <p:cxnSp>
        <p:nvCxnSpPr>
          <p:cNvPr id="68" name="Connecteur droit 67"/>
          <p:cNvCxnSpPr>
            <a:cxnSpLocks/>
          </p:cNvCxnSpPr>
          <p:nvPr/>
        </p:nvCxnSpPr>
        <p:spPr bwMode="auto">
          <a:xfrm>
            <a:off x="26436730" y="13815449"/>
            <a:ext cx="3679263" cy="9515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 bwMode="auto">
          <a:xfrm rot="930653">
            <a:off x="27520656" y="14020128"/>
            <a:ext cx="2032209" cy="31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Objectif -55% en 2030*</a:t>
            </a:r>
            <a:endParaRPr/>
          </a:p>
        </p:txBody>
      </p:sp>
      <p:sp>
        <p:nvSpPr>
          <p:cNvPr id="72" name="Rectangle 71"/>
          <p:cNvSpPr/>
          <p:nvPr/>
        </p:nvSpPr>
        <p:spPr bwMode="auto">
          <a:xfrm>
            <a:off x="25774409" y="13300908"/>
            <a:ext cx="4718675" cy="2376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996907" y="13460405"/>
            <a:ext cx="10043585" cy="6336000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 bwMode="auto">
          <a:xfrm>
            <a:off x="22724993" y="13731249"/>
            <a:ext cx="19415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400" b="1" dirty="0">
                <a:highlight>
                  <a:srgbClr val="FFFF00"/>
                </a:highlight>
              </a:rPr>
              <a:t>-7 % </a:t>
            </a:r>
            <a:r>
              <a:rPr lang="fr-FR" dirty="0">
                <a:highlight>
                  <a:srgbClr val="FFFF00"/>
                </a:highlight>
              </a:rPr>
              <a:t>depuis 2019</a:t>
            </a:r>
            <a:endParaRPr dirty="0"/>
          </a:p>
          <a:p>
            <a:pPr>
              <a:defRPr/>
            </a:pPr>
            <a:r>
              <a:rPr lang="fr-FR" dirty="0"/>
              <a:t>(au lieu de -15 %)</a:t>
            </a:r>
            <a:endParaRPr dirty="0"/>
          </a:p>
        </p:txBody>
      </p:sp>
      <p:cxnSp>
        <p:nvCxnSpPr>
          <p:cNvPr id="95" name="Connecteur droit 94"/>
          <p:cNvCxnSpPr>
            <a:cxnSpLocks/>
          </p:cNvCxnSpPr>
          <p:nvPr/>
        </p:nvCxnSpPr>
        <p:spPr bwMode="auto">
          <a:xfrm>
            <a:off x="17628627" y="14165390"/>
            <a:ext cx="2237916" cy="39164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cxnSpLocks/>
          </p:cNvCxnSpPr>
          <p:nvPr/>
        </p:nvCxnSpPr>
        <p:spPr bwMode="auto">
          <a:xfrm>
            <a:off x="20861781" y="14683672"/>
            <a:ext cx="688653" cy="14518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2252529" y="22615206"/>
            <a:ext cx="7788916" cy="5652000"/>
          </a:xfrm>
          <a:prstGeom prst="rect">
            <a:avLst/>
          </a:prstGeom>
        </p:spPr>
      </p:pic>
      <p:cxnSp>
        <p:nvCxnSpPr>
          <p:cNvPr id="5" name="Connecteur droit 4"/>
          <p:cNvCxnSpPr>
            <a:cxnSpLocks/>
          </p:cNvCxnSpPr>
          <p:nvPr/>
        </p:nvCxnSpPr>
        <p:spPr bwMode="auto">
          <a:xfrm>
            <a:off x="17026067" y="24797427"/>
            <a:ext cx="4357434" cy="35976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 bwMode="auto">
          <a:xfrm>
            <a:off x="14996908" y="20044047"/>
            <a:ext cx="1549417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/>
              <a:t>   Accords de Paris </a:t>
            </a:r>
            <a:r>
              <a:rPr lang="fr-FR" sz="3200" dirty="0"/>
              <a:t>: </a:t>
            </a:r>
            <a:r>
              <a:rPr lang="fr-FR" sz="3200" dirty="0" err="1">
                <a:solidFill>
                  <a:srgbClr val="FF0000"/>
                </a:solidFill>
              </a:rPr>
              <a:t>Zéro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émission</a:t>
            </a:r>
            <a:r>
              <a:rPr lang="fr-FR" sz="3200" dirty="0">
                <a:solidFill>
                  <a:srgbClr val="FF0000"/>
                </a:solidFill>
              </a:rPr>
              <a:t> nette en 2050 </a:t>
            </a:r>
            <a:r>
              <a:rPr lang="fr-FR" sz="3200" dirty="0"/>
              <a:t>pour limiter le </a:t>
            </a:r>
            <a:r>
              <a:rPr lang="fr-FR" sz="3200" dirty="0" err="1"/>
              <a:t>réchauffement</a:t>
            </a:r>
            <a:r>
              <a:rPr lang="fr-FR" sz="3200" dirty="0"/>
              <a:t> climatique </a:t>
            </a:r>
            <a:endParaRPr sz="3200" dirty="0"/>
          </a:p>
          <a:p>
            <a:pPr>
              <a:defRPr/>
            </a:pPr>
            <a:r>
              <a:rPr lang="fr-FR" sz="3200" b="1" dirty="0"/>
              <a:t>   Stratégie nationale bas carbone révisée</a:t>
            </a:r>
            <a:r>
              <a:rPr lang="fr-FR" sz="3200" dirty="0"/>
              <a:t> → </a:t>
            </a:r>
            <a:r>
              <a:rPr lang="fr-FR" sz="3200" dirty="0" err="1">
                <a:solidFill>
                  <a:srgbClr val="FF0000"/>
                </a:solidFill>
              </a:rPr>
              <a:t>réduction</a:t>
            </a:r>
            <a:r>
              <a:rPr lang="fr-FR" sz="3200" dirty="0">
                <a:solidFill>
                  <a:srgbClr val="FF0000"/>
                </a:solidFill>
              </a:rPr>
              <a:t> annuelle de 6 </a:t>
            </a:r>
            <a:r>
              <a:rPr lang="fr-FR" sz="3200" b="1" dirty="0">
                <a:solidFill>
                  <a:srgbClr val="FF0000"/>
                </a:solidFill>
              </a:rPr>
              <a:t>% 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2124215" y="19576622"/>
            <a:ext cx="8839477" cy="62271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2124216" y="13819746"/>
            <a:ext cx="8839477" cy="537368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9414821" y="26106775"/>
            <a:ext cx="1264568" cy="126456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1972494" y="7152039"/>
            <a:ext cx="5217864" cy="4151929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 bwMode="auto">
          <a:xfrm>
            <a:off x="37186317" y="6872115"/>
            <a:ext cx="4327450" cy="43877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400" b="1" i="0" u="none" strike="noStrike" dirty="0">
                <a:solidFill>
                  <a:srgbClr val="000000"/>
                </a:solidFill>
              </a:rPr>
              <a:t>              Le saviez-vous ? </a:t>
            </a:r>
            <a:endParaRPr b="1" dirty="0"/>
          </a:p>
          <a:p>
            <a:pPr>
              <a:defRPr/>
            </a:pPr>
            <a:endParaRPr lang="fr-FR" sz="2400" b="1" i="0" u="none" strike="noStrike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00"/>
                </a:solidFill>
              </a:rPr>
              <a:t>La voiture est responsable de</a:t>
            </a:r>
            <a:endParaRPr dirty="0"/>
          </a:p>
          <a:p>
            <a:pPr algn="just">
              <a:defRPr/>
            </a:pPr>
            <a:r>
              <a:rPr lang="fr-FR" sz="2400" dirty="0">
                <a:solidFill>
                  <a:srgbClr val="000000"/>
                </a:solidFill>
              </a:rPr>
              <a:t>84 % des émissions alors qu’elle ne représente que 26 % du volume des usagers en 2022.</a:t>
            </a:r>
            <a:endParaRPr dirty="0"/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2400" dirty="0">
                <a:solidFill>
                  <a:schemeClr val="tx1"/>
                </a:solidFill>
              </a:rPr>
              <a:t>Vous pouvez simuler votre déplacement domicile-travail ici :</a:t>
            </a:r>
            <a:endParaRPr dirty="0"/>
          </a:p>
          <a:p>
            <a:pPr>
              <a:defRPr/>
            </a:pPr>
            <a:r>
              <a:rPr lang="fr-FR" sz="2400" u="sng" dirty="0">
                <a:hlinkClick r:id="rId13" tooltip="https://apps.labos1point5.org/commutes-simulator"/>
              </a:rPr>
              <a:t>https://apps.labos1point5.org/commutes-simulator</a:t>
            </a:r>
            <a:endParaRPr lang="fr-FR" sz="2400" dirty="0"/>
          </a:p>
          <a:p>
            <a:pPr>
              <a:defRPr/>
            </a:pPr>
            <a:endParaRPr sz="2400" dirty="0"/>
          </a:p>
        </p:txBody>
      </p:sp>
      <p:sp>
        <p:nvSpPr>
          <p:cNvPr id="18" name="Rectangle : coins arrondis 17"/>
          <p:cNvSpPr/>
          <p:nvPr/>
        </p:nvSpPr>
        <p:spPr bwMode="auto">
          <a:xfrm>
            <a:off x="1137269" y="21280415"/>
            <a:ext cx="11684132" cy="71010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2800">
              <a:solidFill>
                <a:schemeClr val="tx1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 bwMode="auto">
          <a:xfrm>
            <a:off x="8524387" y="23825091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 b="1"/>
              <a:t>73,7 t</a:t>
            </a:r>
            <a:endParaRPr/>
          </a:p>
        </p:txBody>
      </p:sp>
      <p:sp>
        <p:nvSpPr>
          <p:cNvPr id="71" name="ZoneTexte 70"/>
          <p:cNvSpPr txBox="1"/>
          <p:nvPr/>
        </p:nvSpPr>
        <p:spPr bwMode="auto">
          <a:xfrm>
            <a:off x="7321315" y="23207706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 b="1"/>
              <a:t>92,7 t</a:t>
            </a:r>
            <a:endParaRPr/>
          </a:p>
        </p:txBody>
      </p:sp>
      <p:sp>
        <p:nvSpPr>
          <p:cNvPr id="74" name="ZoneTexte 73"/>
          <p:cNvSpPr txBox="1"/>
          <p:nvPr/>
        </p:nvSpPr>
        <p:spPr bwMode="auto">
          <a:xfrm>
            <a:off x="9733149" y="24060311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 b="1"/>
              <a:t>67,4 t</a:t>
            </a:r>
            <a:endParaRPr/>
          </a:p>
        </p:txBody>
      </p:sp>
      <p:sp>
        <p:nvSpPr>
          <p:cNvPr id="75" name="ZoneTexte 74"/>
          <p:cNvSpPr txBox="1"/>
          <p:nvPr/>
        </p:nvSpPr>
        <p:spPr bwMode="auto">
          <a:xfrm>
            <a:off x="10983386" y="23272335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 b="1"/>
              <a:t>90,9 t</a:t>
            </a:r>
            <a:endParaRPr/>
          </a:p>
        </p:txBody>
      </p:sp>
      <p:grpSp>
        <p:nvGrpSpPr>
          <p:cNvPr id="120" name="Groupe 119"/>
          <p:cNvGrpSpPr/>
          <p:nvPr/>
        </p:nvGrpSpPr>
        <p:grpSpPr bwMode="auto">
          <a:xfrm>
            <a:off x="1630496" y="21670673"/>
            <a:ext cx="10465017" cy="5790516"/>
            <a:chOff x="0" y="0"/>
            <a:chExt cx="10465017" cy="579051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81051" y="0"/>
              <a:ext cx="6238702" cy="968193"/>
            </a:xfrm>
            <a:prstGeom prst="rect">
              <a:avLst/>
            </a:prstGeom>
            <a:solidFill>
              <a:srgbClr val="B4F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4400" dirty="0">
                  <a:solidFill>
                    <a:sysClr val="windowText" lastClr="000000"/>
                  </a:solidFill>
                </a:rPr>
                <a:t>      ACHATS NUMÉRIQUES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4"/>
            <a:stretch/>
          </p:blipFill>
          <p:spPr bwMode="auto">
            <a:xfrm>
              <a:off x="4401857" y="1182516"/>
              <a:ext cx="6063160" cy="4608000"/>
            </a:xfrm>
            <a:prstGeom prst="rect">
              <a:avLst/>
            </a:prstGeom>
          </p:spPr>
        </p:pic>
        <p:sp>
          <p:nvSpPr>
            <p:cNvPr id="67" name="ZoneTexte 66"/>
            <p:cNvSpPr txBox="1"/>
            <p:nvPr/>
          </p:nvSpPr>
          <p:spPr bwMode="auto">
            <a:xfrm>
              <a:off x="6954383" y="1045876"/>
              <a:ext cx="2318263" cy="461665"/>
            </a:xfrm>
            <a:prstGeom prst="rect">
              <a:avLst/>
            </a:prstGeom>
            <a:solidFill>
              <a:srgbClr val="FF9091"/>
            </a:solidFill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2400" b="1" dirty="0"/>
                <a:t>-2 % </a:t>
              </a:r>
              <a:r>
                <a:rPr lang="fr-FR" sz="2400" dirty="0"/>
                <a:t>depuis 2019</a:t>
              </a:r>
              <a:endParaRPr sz="2400" dirty="0"/>
            </a:p>
          </p:txBody>
        </p:sp>
        <p:cxnSp>
          <p:nvCxnSpPr>
            <p:cNvPr id="24" name="Connecteur droit 23"/>
            <p:cNvCxnSpPr>
              <a:cxnSpLocks/>
            </p:cNvCxnSpPr>
            <p:nvPr/>
          </p:nvCxnSpPr>
          <p:spPr bwMode="auto">
            <a:xfrm>
              <a:off x="6570910" y="1615617"/>
              <a:ext cx="3629647" cy="63627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e 118"/>
            <p:cNvGrpSpPr/>
            <p:nvPr/>
          </p:nvGrpSpPr>
          <p:grpSpPr bwMode="auto">
            <a:xfrm>
              <a:off x="0" y="1601897"/>
              <a:ext cx="4401857" cy="1338533"/>
              <a:chOff x="0" y="1688"/>
              <a:chExt cx="4401857" cy="1338533"/>
            </a:xfrm>
          </p:grpSpPr>
          <p:pic>
            <p:nvPicPr>
              <p:cNvPr id="8" name="Image 32"/>
              <p:cNvPicPr>
                <a:picLocks noChangeAspect="1"/>
              </p:cNvPicPr>
              <p:nvPr/>
            </p:nvPicPr>
            <p:blipFill>
              <a:blip r:embed="rId15"/>
              <a:stretch/>
            </p:blipFill>
            <p:spPr bwMode="auto">
              <a:xfrm>
                <a:off x="70976" y="1688"/>
                <a:ext cx="684000" cy="6840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 bwMode="auto">
              <a:xfrm>
                <a:off x="0" y="283888"/>
                <a:ext cx="4401857" cy="10563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fr-FR" sz="2400" b="1" dirty="0">
                    <a:solidFill>
                      <a:schemeClr val="tx1"/>
                    </a:solidFill>
                  </a:rPr>
                  <a:t>          Le saviez-vous ? </a:t>
                </a:r>
                <a:endParaRPr sz="2400" b="1" dirty="0"/>
              </a:p>
              <a:p>
                <a:pPr>
                  <a:defRPr/>
                </a:pPr>
                <a:r>
                  <a:rPr lang="fr-FR" sz="2400" dirty="0">
                    <a:solidFill>
                      <a:srgbClr val="000000"/>
                    </a:solidFill>
                  </a:rPr>
                  <a:t>Un écran = 1,5 x  un  PC portable </a:t>
                </a:r>
                <a:endParaRPr sz="2400" dirty="0"/>
              </a:p>
              <a:p>
                <a:pPr>
                  <a:defRPr/>
                </a:pPr>
                <a:r>
                  <a:rPr lang="fr-FR" sz="2400" dirty="0">
                    <a:solidFill>
                      <a:srgbClr val="000000"/>
                    </a:solidFill>
                  </a:rPr>
                  <a:t>                     en e CO</a:t>
                </a:r>
                <a:r>
                  <a:rPr lang="fr-FR" sz="2400" baseline="-25000" dirty="0">
                    <a:solidFill>
                      <a:srgbClr val="000000"/>
                    </a:solidFill>
                  </a:rPr>
                  <a:t>2</a:t>
                </a:r>
                <a:endParaRPr lang="fr-FR" sz="2400" baseline="-25000" dirty="0"/>
              </a:p>
            </p:txBody>
          </p:sp>
        </p:grp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16"/>
          <a:srcRect t="6429"/>
          <a:stretch/>
        </p:blipFill>
        <p:spPr bwMode="auto">
          <a:xfrm>
            <a:off x="8560127" y="6006094"/>
            <a:ext cx="6156000" cy="4968984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 bwMode="auto">
          <a:xfrm rot="1397190">
            <a:off x="6022826" y="7556631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 dirty="0">
                <a:highlight>
                  <a:srgbClr val="FFFF00"/>
                </a:highlight>
              </a:rPr>
              <a:t>-47 % depuis 2019</a:t>
            </a:r>
            <a:endParaRPr dirty="0"/>
          </a:p>
        </p:txBody>
      </p:sp>
      <p:sp>
        <p:nvSpPr>
          <p:cNvPr id="37" name="ZoneTexte 36"/>
          <p:cNvSpPr txBox="1"/>
          <p:nvPr/>
        </p:nvSpPr>
        <p:spPr bwMode="auto">
          <a:xfrm>
            <a:off x="14533354" y="8260730"/>
            <a:ext cx="1558900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dirty="0">
                <a:highlight>
                  <a:srgbClr val="FFFF00"/>
                </a:highlight>
              </a:rPr>
              <a:t>-27 % </a:t>
            </a:r>
            <a:r>
              <a:rPr lang="fr-FR" sz="2000" dirty="0"/>
              <a:t>depuis 2019</a:t>
            </a:r>
            <a:endParaRPr dirty="0"/>
          </a:p>
        </p:txBody>
      </p:sp>
      <p:sp>
        <p:nvSpPr>
          <p:cNvPr id="38" name="ZoneTexte 37"/>
          <p:cNvSpPr txBox="1"/>
          <p:nvPr/>
        </p:nvSpPr>
        <p:spPr bwMode="auto">
          <a:xfrm>
            <a:off x="14515542" y="9284380"/>
            <a:ext cx="1558900" cy="830997"/>
          </a:xfrm>
          <a:prstGeom prst="rect">
            <a:avLst/>
          </a:prstGeom>
          <a:noFill/>
          <a:ln>
            <a:solidFill>
              <a:srgbClr val="BA2FD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dirty="0">
                <a:highlight>
                  <a:srgbClr val="FFFF00"/>
                </a:highlight>
              </a:rPr>
              <a:t>-56 %</a:t>
            </a:r>
            <a:r>
              <a:rPr lang="fr-FR" sz="2800" dirty="0"/>
              <a:t> </a:t>
            </a:r>
            <a:r>
              <a:rPr lang="fr-FR" sz="2000" dirty="0"/>
              <a:t>depuis 2019</a:t>
            </a:r>
            <a:endParaRPr lang="fr-FR" sz="2000" dirty="0">
              <a:highlight>
                <a:srgbClr val="FFFF00"/>
              </a:highlight>
            </a:endParaRPr>
          </a:p>
        </p:txBody>
      </p:sp>
      <p:cxnSp>
        <p:nvCxnSpPr>
          <p:cNvPr id="40" name="Connecteur droit 39"/>
          <p:cNvCxnSpPr>
            <a:cxnSpLocks/>
          </p:cNvCxnSpPr>
          <p:nvPr/>
        </p:nvCxnSpPr>
        <p:spPr bwMode="auto">
          <a:xfrm>
            <a:off x="3294000" y="6649200"/>
            <a:ext cx="4122000" cy="172440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 bwMode="auto">
          <a:xfrm>
            <a:off x="2587500" y="622374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/>
              <a:t>466 t</a:t>
            </a:r>
            <a:endParaRPr/>
          </a:p>
        </p:txBody>
      </p:sp>
      <p:sp>
        <p:nvSpPr>
          <p:cNvPr id="43" name="ZoneTexte 42"/>
          <p:cNvSpPr txBox="1"/>
          <p:nvPr/>
        </p:nvSpPr>
        <p:spPr bwMode="auto">
          <a:xfrm>
            <a:off x="3973439" y="7176003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/>
              <a:t>347 t</a:t>
            </a:r>
            <a:endParaRPr/>
          </a:p>
        </p:txBody>
      </p:sp>
      <p:sp>
        <p:nvSpPr>
          <p:cNvPr id="45" name="ZoneTexte 44"/>
          <p:cNvSpPr txBox="1"/>
          <p:nvPr/>
        </p:nvSpPr>
        <p:spPr bwMode="auto">
          <a:xfrm>
            <a:off x="5339418" y="687211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/>
              <a:t>385 t</a:t>
            </a:r>
            <a:endParaRPr/>
          </a:p>
        </p:txBody>
      </p:sp>
      <p:sp>
        <p:nvSpPr>
          <p:cNvPr id="48" name="ZoneTexte 47"/>
          <p:cNvSpPr txBox="1"/>
          <p:nvPr/>
        </p:nvSpPr>
        <p:spPr bwMode="auto">
          <a:xfrm>
            <a:off x="6706268" y="7960981"/>
            <a:ext cx="718466" cy="400110"/>
          </a:xfrm>
          <a:prstGeom prst="rect">
            <a:avLst/>
          </a:prstGeom>
          <a:solidFill>
            <a:srgbClr val="FFFFFF">
              <a:alpha val="25882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/>
              <a:t>244 t</a:t>
            </a:r>
            <a:endParaRPr/>
          </a:p>
        </p:txBody>
      </p:sp>
      <p:sp>
        <p:nvSpPr>
          <p:cNvPr id="50" name="ZoneTexte 49"/>
          <p:cNvSpPr txBox="1"/>
          <p:nvPr/>
        </p:nvSpPr>
        <p:spPr bwMode="auto">
          <a:xfrm>
            <a:off x="2091120" y="11075036"/>
            <a:ext cx="55112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/>
              <a:t>Bât. CFG : 90 % des émissions en 2019, </a:t>
            </a:r>
          </a:p>
          <a:p>
            <a:pPr>
              <a:defRPr/>
            </a:pPr>
            <a:r>
              <a:rPr lang="fr-FR" sz="2400" dirty="0"/>
              <a:t>80 % en 2022 </a:t>
            </a:r>
            <a:endParaRPr sz="2400" dirty="0"/>
          </a:p>
        </p:txBody>
      </p:sp>
      <p:sp>
        <p:nvSpPr>
          <p:cNvPr id="52" name="ZoneTexte 51"/>
          <p:cNvSpPr txBox="1"/>
          <p:nvPr/>
        </p:nvSpPr>
        <p:spPr bwMode="auto">
          <a:xfrm>
            <a:off x="9160290" y="5390215"/>
            <a:ext cx="5341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800"/>
              <a:t>Chauffage – Consommations (kWh)</a:t>
            </a:r>
            <a:endParaRPr/>
          </a:p>
        </p:txBody>
      </p:sp>
      <p:pic>
        <p:nvPicPr>
          <p:cNvPr id="54" name="Image 32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630496" y="11035472"/>
            <a:ext cx="540000" cy="540000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 bwMode="auto">
          <a:xfrm>
            <a:off x="2408622" y="12346866"/>
            <a:ext cx="4691427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dirty="0"/>
              <a:t>Électricité – Émissions (</a:t>
            </a:r>
            <a:r>
              <a:rPr lang="fr-FR" sz="2800" dirty="0" err="1"/>
              <a:t>t</a:t>
            </a:r>
            <a:r>
              <a:rPr lang="fr-FR" sz="2800" dirty="0"/>
              <a:t> eCO</a:t>
            </a:r>
            <a:r>
              <a:rPr lang="fr-FR" sz="2800" baseline="-25000" dirty="0"/>
              <a:t>2</a:t>
            </a:r>
            <a:r>
              <a:rPr lang="fr-FR" sz="2800" dirty="0"/>
              <a:t>)</a:t>
            </a:r>
            <a:endParaRPr dirty="0"/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17"/>
          <a:srcRect t="2025" b="-1361"/>
          <a:stretch/>
        </p:blipFill>
        <p:spPr bwMode="auto">
          <a:xfrm>
            <a:off x="2083900" y="13341627"/>
            <a:ext cx="5079434" cy="3521606"/>
          </a:xfrm>
          <a:prstGeom prst="rect">
            <a:avLst/>
          </a:prstGeom>
        </p:spPr>
      </p:pic>
      <p:cxnSp>
        <p:nvCxnSpPr>
          <p:cNvPr id="92" name="Connecteur droit 91"/>
          <p:cNvCxnSpPr>
            <a:cxnSpLocks/>
          </p:cNvCxnSpPr>
          <p:nvPr/>
        </p:nvCxnSpPr>
        <p:spPr bwMode="auto">
          <a:xfrm>
            <a:off x="3615606" y="13720196"/>
            <a:ext cx="3347439" cy="418032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/>
          <p:cNvSpPr txBox="1"/>
          <p:nvPr/>
        </p:nvSpPr>
        <p:spPr bwMode="auto">
          <a:xfrm rot="506245">
            <a:off x="3960828" y="13138516"/>
            <a:ext cx="2554074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dirty="0">
                <a:highlight>
                  <a:srgbClr val="FFFF00"/>
                </a:highlight>
              </a:rPr>
              <a:t>-16 % </a:t>
            </a:r>
            <a:r>
              <a:rPr lang="fr-FR" sz="2200" dirty="0">
                <a:highlight>
                  <a:srgbClr val="FFFF00"/>
                </a:highlight>
              </a:rPr>
              <a:t>depuis 2019</a:t>
            </a:r>
            <a:endParaRPr dirty="0">
              <a:highlight>
                <a:srgbClr val="FFFF00"/>
              </a:highlight>
            </a:endParaRPr>
          </a:p>
        </p:txBody>
      </p:sp>
      <p:grpSp>
        <p:nvGrpSpPr>
          <p:cNvPr id="53" name="Groupe 52"/>
          <p:cNvGrpSpPr/>
          <p:nvPr/>
        </p:nvGrpSpPr>
        <p:grpSpPr bwMode="auto">
          <a:xfrm>
            <a:off x="8248819" y="12346866"/>
            <a:ext cx="5311787" cy="4390818"/>
            <a:chOff x="0" y="0"/>
            <a:chExt cx="5311787" cy="4390818"/>
          </a:xfrm>
        </p:grpSpPr>
        <p:sp>
          <p:nvSpPr>
            <p:cNvPr id="100" name="ZoneTexte 99"/>
            <p:cNvSpPr txBox="1"/>
            <p:nvPr/>
          </p:nvSpPr>
          <p:spPr bwMode="auto">
            <a:xfrm>
              <a:off x="0" y="0"/>
              <a:ext cx="5311787" cy="51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2800"/>
                <a:t>Électricité – Consommations (kWh)</a:t>
              </a:r>
              <a:endParaRPr/>
            </a:p>
          </p:txBody>
        </p:sp>
        <p:grpSp>
          <p:nvGrpSpPr>
            <p:cNvPr id="32" name="Groupe 31"/>
            <p:cNvGrpSpPr/>
            <p:nvPr/>
          </p:nvGrpSpPr>
          <p:grpSpPr bwMode="auto">
            <a:xfrm>
              <a:off x="126603" y="994760"/>
              <a:ext cx="4949229" cy="3396058"/>
              <a:chOff x="0" y="0"/>
              <a:chExt cx="4949229" cy="3396058"/>
            </a:xfrm>
          </p:grpSpPr>
          <p:pic>
            <p:nvPicPr>
              <p:cNvPr id="99" name="Image 98"/>
              <p:cNvPicPr>
                <a:picLocks noChangeAspect="1"/>
              </p:cNvPicPr>
              <p:nvPr/>
            </p:nvPicPr>
            <p:blipFill>
              <a:blip r:embed="rId18"/>
              <a:srcRect t="6365"/>
              <a:stretch/>
            </p:blipFill>
            <p:spPr bwMode="auto">
              <a:xfrm>
                <a:off x="0" y="480058"/>
                <a:ext cx="4949229" cy="2916000"/>
              </a:xfrm>
              <a:prstGeom prst="rect">
                <a:avLst/>
              </a:prstGeom>
            </p:spPr>
          </p:pic>
          <p:sp>
            <p:nvSpPr>
              <p:cNvPr id="101" name="ZoneTexte 100"/>
              <p:cNvSpPr txBox="1"/>
              <p:nvPr/>
            </p:nvSpPr>
            <p:spPr bwMode="auto">
              <a:xfrm>
                <a:off x="2220061" y="0"/>
                <a:ext cx="2316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2400" dirty="0">
                    <a:highlight>
                      <a:srgbClr val="FFFF00"/>
                    </a:highlight>
                  </a:rPr>
                  <a:t>-</a:t>
                </a:r>
                <a:r>
                  <a:rPr lang="fr-FR" sz="2800" dirty="0">
                    <a:highlight>
                      <a:srgbClr val="FFFF00"/>
                    </a:highlight>
                  </a:rPr>
                  <a:t>2 % </a:t>
                </a:r>
                <a:r>
                  <a:rPr lang="fr-FR" sz="2200" dirty="0">
                    <a:highlight>
                      <a:srgbClr val="FFFF00"/>
                    </a:highlight>
                  </a:rPr>
                  <a:t>depuis 2019</a:t>
                </a:r>
                <a:endParaRPr sz="2200" dirty="0">
                  <a:highlight>
                    <a:srgbClr val="FFFF00"/>
                  </a:highlight>
                </a:endParaRPr>
              </a:p>
            </p:txBody>
          </p:sp>
          <p:cxnSp>
            <p:nvCxnSpPr>
              <p:cNvPr id="22" name="Connecteur droit 21"/>
              <p:cNvCxnSpPr>
                <a:cxnSpLocks/>
              </p:cNvCxnSpPr>
              <p:nvPr/>
            </p:nvCxnSpPr>
            <p:spPr bwMode="auto">
              <a:xfrm>
                <a:off x="1750622" y="861589"/>
                <a:ext cx="2918631" cy="6273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 : coins arrondis 45"/>
          <p:cNvSpPr/>
          <p:nvPr/>
        </p:nvSpPr>
        <p:spPr bwMode="auto">
          <a:xfrm>
            <a:off x="8050865" y="16958485"/>
            <a:ext cx="6373627" cy="41123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039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5400">
              <a:solidFill>
                <a:schemeClr val="tx1"/>
              </a:solidFill>
            </a:endParaRPr>
          </a:p>
        </p:txBody>
      </p:sp>
      <p:grpSp>
        <p:nvGrpSpPr>
          <p:cNvPr id="117" name="Groupe 116"/>
          <p:cNvGrpSpPr/>
          <p:nvPr/>
        </p:nvGrpSpPr>
        <p:grpSpPr bwMode="auto">
          <a:xfrm>
            <a:off x="8428998" y="17816302"/>
            <a:ext cx="5729927" cy="2308324"/>
            <a:chOff x="0" y="0"/>
            <a:chExt cx="5729927" cy="2308324"/>
          </a:xfrm>
        </p:grpSpPr>
        <p:sp>
          <p:nvSpPr>
            <p:cNvPr id="58" name="ZoneTexte 57"/>
            <p:cNvSpPr txBox="1"/>
            <p:nvPr/>
          </p:nvSpPr>
          <p:spPr bwMode="auto">
            <a:xfrm>
              <a:off x="0" y="0"/>
              <a:ext cx="3322654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600" b="1"/>
                <a:t>Dates de construction des bâtiments</a:t>
              </a:r>
              <a:endParaRPr/>
            </a:p>
            <a:p>
              <a:pPr>
                <a:defRPr/>
              </a:pPr>
              <a:r>
                <a:rPr lang="fr-FR" sz="1600"/>
                <a:t>Bâtiment A : 1968</a:t>
              </a:r>
              <a:endParaRPr/>
            </a:p>
            <a:p>
              <a:pPr>
                <a:defRPr/>
              </a:pPr>
              <a:r>
                <a:rPr lang="fr-FR" sz="1600"/>
                <a:t>Bâtiment B : 1971</a:t>
              </a:r>
              <a:endParaRPr/>
            </a:p>
            <a:p>
              <a:pPr>
                <a:defRPr/>
              </a:pPr>
              <a:r>
                <a:rPr lang="fr-FR" sz="1600"/>
                <a:t>Bâtiment C : 1976</a:t>
              </a:r>
              <a:endParaRPr/>
            </a:p>
            <a:p>
              <a:pPr>
                <a:defRPr/>
              </a:pPr>
              <a:r>
                <a:rPr lang="fr-FR" sz="1600"/>
                <a:t>Bâtiment D : 1985</a:t>
              </a:r>
              <a:endParaRPr/>
            </a:p>
            <a:p>
              <a:pPr>
                <a:defRPr/>
              </a:pPr>
              <a:r>
                <a:rPr lang="fr-FR" sz="1600"/>
                <a:t>Bâtiment E : 1996</a:t>
              </a:r>
              <a:endParaRPr/>
            </a:p>
            <a:p>
              <a:pPr>
                <a:defRPr/>
              </a:pPr>
              <a:r>
                <a:rPr lang="fr-FR" sz="1600"/>
                <a:t>Bâtiment F : 2005</a:t>
              </a:r>
              <a:endParaRPr/>
            </a:p>
            <a:p>
              <a:pPr>
                <a:defRPr/>
              </a:pPr>
              <a:r>
                <a:rPr lang="fr-FR" sz="1600"/>
                <a:t>Bâtiment G : 2007</a:t>
              </a:r>
              <a:endParaRPr/>
            </a:p>
            <a:p>
              <a:pPr>
                <a:defRPr/>
              </a:pPr>
              <a:r>
                <a:rPr lang="fr-FR" sz="1600"/>
                <a:t>Bâtiment H : 2012</a:t>
              </a:r>
              <a:endParaRPr/>
            </a:p>
          </p:txBody>
        </p:sp>
        <p:sp>
          <p:nvSpPr>
            <p:cNvPr id="80" name="ZoneTexte 79"/>
            <p:cNvSpPr txBox="1"/>
            <p:nvPr/>
          </p:nvSpPr>
          <p:spPr bwMode="auto">
            <a:xfrm>
              <a:off x="3413107" y="1391716"/>
              <a:ext cx="2316819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>
                  <a:highlight>
                    <a:srgbClr val="FFFF00"/>
                  </a:highlight>
                </a:rPr>
                <a:t>B amorti</a:t>
              </a:r>
              <a:r>
                <a:rPr lang="fr-FR" sz="2400">
                  <a:highlight>
                    <a:srgbClr val="FFFF00"/>
                  </a:highlight>
                </a:rPr>
                <a:t> </a:t>
              </a:r>
              <a:r>
                <a:rPr lang="fr-FR" sz="1800">
                  <a:highlight>
                    <a:srgbClr val="FFFF00"/>
                  </a:highlight>
                </a:rPr>
                <a:t>depuis 2021</a:t>
              </a:r>
              <a:endParaRPr>
                <a:highlight>
                  <a:srgbClr val="FFFF00"/>
                </a:highlight>
              </a:endParaRPr>
            </a:p>
          </p:txBody>
        </p:sp>
        <p:cxnSp>
          <p:nvCxnSpPr>
            <p:cNvPr id="83" name="Connecteur droit avec flèche 82"/>
            <p:cNvCxnSpPr>
              <a:cxnSpLocks/>
              <a:stCxn id="91" idx="1"/>
            </p:cNvCxnSpPr>
            <p:nvPr/>
          </p:nvCxnSpPr>
          <p:spPr bwMode="auto">
            <a:xfrm rot="10799989">
              <a:off x="1678493" y="471696"/>
              <a:ext cx="1734614" cy="66905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>
              <a:cxnSpLocks/>
              <a:stCxn id="80" idx="1"/>
            </p:cNvCxnSpPr>
            <p:nvPr/>
          </p:nvCxnSpPr>
          <p:spPr bwMode="auto">
            <a:xfrm flipH="1" flipV="1">
              <a:off x="1640392" y="643150"/>
              <a:ext cx="1772715" cy="979399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/>
            <p:cNvSpPr txBox="1"/>
            <p:nvPr/>
          </p:nvSpPr>
          <p:spPr bwMode="auto">
            <a:xfrm>
              <a:off x="3413107" y="956088"/>
              <a:ext cx="99738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>
                  <a:highlight>
                    <a:srgbClr val="FFFF00"/>
                  </a:highlight>
                </a:rPr>
                <a:t>A amorti</a:t>
              </a:r>
              <a:endParaRPr/>
            </a:p>
          </p:txBody>
        </p:sp>
      </p:grpSp>
      <p:sp>
        <p:nvSpPr>
          <p:cNvPr id="118" name="ZoneTexte 117"/>
          <p:cNvSpPr txBox="1"/>
          <p:nvPr/>
        </p:nvSpPr>
        <p:spPr bwMode="auto">
          <a:xfrm>
            <a:off x="8237682" y="17163591"/>
            <a:ext cx="6122421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dirty="0"/>
              <a:t>Construction des bâtiments</a:t>
            </a:r>
            <a:r>
              <a:rPr lang="fr-FR" sz="2700" dirty="0"/>
              <a:t> = 120 </a:t>
            </a:r>
            <a:r>
              <a:rPr lang="fr-FR" sz="2700" dirty="0" err="1"/>
              <a:t>t</a:t>
            </a:r>
            <a:r>
              <a:rPr lang="fr-FR" sz="2700" dirty="0"/>
              <a:t> eCO</a:t>
            </a:r>
            <a:r>
              <a:rPr lang="fr-FR" sz="2700" baseline="-25000" dirty="0"/>
              <a:t>2</a:t>
            </a:r>
            <a:endParaRPr sz="2700" baseline="-25000" dirty="0"/>
          </a:p>
        </p:txBody>
      </p:sp>
      <p:pic>
        <p:nvPicPr>
          <p:cNvPr id="1412292466" name="Image 32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8352590" y="11119125"/>
            <a:ext cx="540000" cy="540000"/>
          </a:xfrm>
          <a:prstGeom prst="rect">
            <a:avLst/>
          </a:prstGeom>
        </p:spPr>
      </p:pic>
      <p:pic>
        <p:nvPicPr>
          <p:cNvPr id="2138063993" name="Image 32"/>
          <p:cNvPicPr>
            <a:picLocks noChangeAspect="1"/>
          </p:cNvPicPr>
          <p:nvPr/>
        </p:nvPicPr>
        <p:blipFill rotWithShape="1">
          <a:blip r:embed="rId15"/>
          <a:srcRect l="12844" t="14012" r="11523" b="8182"/>
          <a:stretch/>
        </p:blipFill>
        <p:spPr bwMode="auto">
          <a:xfrm>
            <a:off x="8118494" y="20234677"/>
            <a:ext cx="408409" cy="464054"/>
          </a:xfrm>
          <a:prstGeom prst="rect">
            <a:avLst/>
          </a:prstGeom>
        </p:spPr>
      </p:pic>
      <p:sp>
        <p:nvSpPr>
          <p:cNvPr id="1073769555" name="ZoneTexte 49"/>
          <p:cNvSpPr txBox="1"/>
          <p:nvPr/>
        </p:nvSpPr>
        <p:spPr bwMode="auto">
          <a:xfrm>
            <a:off x="8432037" y="20203792"/>
            <a:ext cx="59266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400" dirty="0"/>
              <a:t>L’amortissement des émissions CO</a:t>
            </a:r>
            <a:r>
              <a:rPr lang="fr-FR" sz="2400" baseline="-25000" dirty="0"/>
              <a:t>2</a:t>
            </a:r>
            <a:r>
              <a:rPr lang="fr-FR" sz="2400" dirty="0"/>
              <a:t> dues à la</a:t>
            </a:r>
            <a:endParaRPr sz="2400" dirty="0"/>
          </a:p>
          <a:p>
            <a:pPr>
              <a:defRPr/>
            </a:pPr>
            <a:r>
              <a:rPr lang="fr-FR" sz="2400" dirty="0"/>
              <a:t> construction d’un bâtiment se fait sur </a:t>
            </a:r>
            <a:r>
              <a:rPr lang="fr-FR" sz="2400" b="1" dirty="0"/>
              <a:t>50 ans.</a:t>
            </a:r>
            <a:endParaRPr sz="2400" dirty="0"/>
          </a:p>
        </p:txBody>
      </p:sp>
      <p:pic>
        <p:nvPicPr>
          <p:cNvPr id="771965922" name="Image 32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7571359" y="6767530"/>
            <a:ext cx="540000" cy="540000"/>
          </a:xfrm>
          <a:prstGeom prst="rect">
            <a:avLst/>
          </a:prstGeom>
        </p:spPr>
      </p:pic>
      <p:sp>
        <p:nvSpPr>
          <p:cNvPr id="1217315226" name="ZoneTexte 49"/>
          <p:cNvSpPr txBox="1"/>
          <p:nvPr/>
        </p:nvSpPr>
        <p:spPr bwMode="auto">
          <a:xfrm>
            <a:off x="1838175" y="16957124"/>
            <a:ext cx="602935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/>
              <a:t>Pourquoi une telle baisse des émissions alors que les consommations ont peu baissé ?</a:t>
            </a:r>
          </a:p>
          <a:p>
            <a:pPr>
              <a:defRPr/>
            </a:pPr>
            <a:r>
              <a:rPr lang="fr-FR" sz="2400" dirty="0"/>
              <a:t>C’est dû au facteur d’émission mix moyen électrique !</a:t>
            </a:r>
            <a:endParaRPr sz="2400" dirty="0"/>
          </a:p>
        </p:txBody>
      </p:sp>
      <p:pic>
        <p:nvPicPr>
          <p:cNvPr id="2144092609" name="Image 32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347489" y="16882850"/>
            <a:ext cx="540000" cy="540000"/>
          </a:xfrm>
          <a:prstGeom prst="rect">
            <a:avLst/>
          </a:prstGeom>
        </p:spPr>
      </p:pic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EB7ABA30-BF0B-9501-27DC-EDBAEDD8ECF8}"/>
              </a:ext>
            </a:extLst>
          </p:cNvPr>
          <p:cNvGrpSpPr/>
          <p:nvPr/>
        </p:nvGrpSpPr>
        <p:grpSpPr>
          <a:xfrm>
            <a:off x="2337237" y="18634561"/>
            <a:ext cx="5275433" cy="1646280"/>
            <a:chOff x="2209647" y="18358116"/>
            <a:chExt cx="5275433" cy="1646280"/>
          </a:xfrm>
        </p:grpSpPr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497CCE09-DB73-5E55-03BB-E83855FF2336}"/>
                </a:ext>
              </a:extLst>
            </p:cNvPr>
            <p:cNvGrpSpPr/>
            <p:nvPr/>
          </p:nvGrpSpPr>
          <p:grpSpPr>
            <a:xfrm>
              <a:off x="2209647" y="18358116"/>
              <a:ext cx="5274714" cy="1646280"/>
              <a:chOff x="2209647" y="18358116"/>
              <a:chExt cx="5274714" cy="1646280"/>
            </a:xfrm>
          </p:grpSpPr>
          <p:sp>
            <p:nvSpPr>
              <p:cNvPr id="41" name="ZoneTexte 40"/>
              <p:cNvSpPr txBox="1"/>
              <p:nvPr/>
            </p:nvSpPr>
            <p:spPr bwMode="auto">
              <a:xfrm>
                <a:off x="2209647" y="18358116"/>
                <a:ext cx="5274714" cy="16462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dirty="0"/>
                  <a:t>Facteur d’émission (ADEME)</a:t>
                </a:r>
                <a:endParaRPr dirty="0"/>
              </a:p>
              <a:p>
                <a:pPr>
                  <a:defRPr/>
                </a:pPr>
                <a:endParaRPr sz="1000" dirty="0"/>
              </a:p>
              <a:p>
                <a:pPr>
                  <a:defRPr/>
                </a:pPr>
                <a:endParaRPr sz="1000" dirty="0"/>
              </a:p>
              <a:p>
                <a:pPr>
                  <a:defRPr/>
                </a:pPr>
                <a:endParaRPr sz="1000" dirty="0"/>
              </a:p>
              <a:p>
                <a:pPr>
                  <a:defRPr/>
                </a:pPr>
                <a:r>
                  <a:rPr lang="fr-FR" dirty="0"/>
                  <a:t>					     2019  				60,7</a:t>
                </a:r>
                <a:endParaRPr dirty="0"/>
              </a:p>
              <a:p>
                <a:pPr>
                  <a:defRPr/>
                </a:pPr>
                <a:r>
                  <a:rPr lang="fr-FR" dirty="0"/>
                  <a:t>					     2021  				56,9</a:t>
                </a:r>
                <a:endParaRPr dirty="0"/>
              </a:p>
              <a:p>
                <a:pPr>
                  <a:defRPr/>
                </a:pPr>
                <a:r>
                  <a:rPr lang="fr-FR" dirty="0"/>
                  <a:t>					     2022  				52,0</a:t>
                </a:r>
                <a:endParaRPr dirty="0"/>
              </a:p>
            </p:txBody>
          </p:sp>
          <p:sp>
            <p:nvSpPr>
              <p:cNvPr id="1400468261" name="ZoneTexte 95"/>
              <p:cNvSpPr txBox="1"/>
              <p:nvPr/>
            </p:nvSpPr>
            <p:spPr bwMode="auto">
              <a:xfrm rot="414350">
                <a:off x="2359226" y="19252549"/>
                <a:ext cx="2580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2800" dirty="0">
                    <a:highlight>
                      <a:srgbClr val="FFFF00"/>
                    </a:highlight>
                  </a:rPr>
                  <a:t>-14 %</a:t>
                </a:r>
                <a:r>
                  <a:rPr lang="fr-FR" sz="2400" dirty="0">
                    <a:highlight>
                      <a:srgbClr val="FFFF00"/>
                    </a:highlight>
                  </a:rPr>
                  <a:t> </a:t>
                </a:r>
                <a:r>
                  <a:rPr lang="fr-FR" sz="2200" dirty="0">
                    <a:highlight>
                      <a:srgbClr val="FFFF00"/>
                    </a:highlight>
                  </a:rPr>
                  <a:t>depuis 2019</a:t>
                </a:r>
                <a:endParaRPr dirty="0"/>
              </a:p>
            </p:txBody>
          </p:sp>
        </p:grpSp>
        <p:sp>
          <p:nvSpPr>
            <p:cNvPr id="2141614694" name="ZoneTexte 40"/>
            <p:cNvSpPr txBox="1"/>
            <p:nvPr/>
          </p:nvSpPr>
          <p:spPr bwMode="auto">
            <a:xfrm>
              <a:off x="2209647" y="18762336"/>
              <a:ext cx="5275433" cy="3356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lvl="4" algn="l">
                <a:defRPr/>
              </a:pPr>
              <a:r>
                <a:rPr lang="fr-FR" sz="1600" b="1" dirty="0"/>
                <a:t>mix moyen électrique en gCO</a:t>
              </a:r>
              <a:r>
                <a:rPr lang="fr-FR" sz="1600" b="1" baseline="-25000" dirty="0"/>
                <a:t>2</a:t>
              </a:r>
              <a:r>
                <a:rPr lang="fr-FR" sz="1600" b="1" dirty="0"/>
                <a:t>e/kWh</a:t>
              </a:r>
              <a:endParaRPr sz="1600" b="1" dirty="0"/>
            </a:p>
          </p:txBody>
        </p:sp>
      </p:grpSp>
      <p:sp>
        <p:nvSpPr>
          <p:cNvPr id="150946192" name="ZoneTexte 49"/>
          <p:cNvSpPr txBox="1"/>
          <p:nvPr/>
        </p:nvSpPr>
        <p:spPr bwMode="auto">
          <a:xfrm>
            <a:off x="8849214" y="11089280"/>
            <a:ext cx="106117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dirty="0"/>
              <a:t>Une </a:t>
            </a:r>
            <a:r>
              <a:rPr lang="fr-FR" sz="24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baisse de la consommation de chauffage</a:t>
            </a:r>
            <a:r>
              <a:rPr lang="fr-FR" sz="2400" dirty="0"/>
              <a:t> significative,                           notamment grâce aux actions d’efficacité énergétique réalisées sur les bâtiments</a:t>
            </a:r>
            <a:endParaRPr sz="2400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27289492" y="7142419"/>
            <a:ext cx="9784928" cy="4127350"/>
          </a:xfrm>
          <a:prstGeom prst="rect">
            <a:avLst/>
          </a:prstGeom>
        </p:spPr>
      </p:pic>
      <p:sp>
        <p:nvSpPr>
          <p:cNvPr id="686879549" name="ZoneTexte 95"/>
          <p:cNvSpPr txBox="1"/>
          <p:nvPr/>
        </p:nvSpPr>
        <p:spPr bwMode="auto">
          <a:xfrm rot="289836">
            <a:off x="11864553" y="18100522"/>
            <a:ext cx="245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dirty="0">
                <a:highlight>
                  <a:srgbClr val="FFFF00"/>
                </a:highlight>
              </a:rPr>
              <a:t>-10 %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200" dirty="0">
                <a:highlight>
                  <a:srgbClr val="FFFF00"/>
                </a:highlight>
              </a:rPr>
              <a:t>depuis 2019</a:t>
            </a:r>
            <a:endParaRPr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32837424" y="26077498"/>
            <a:ext cx="6007992" cy="12938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400" b="1" i="0" u="none" strike="noStrike">
                <a:solidFill>
                  <a:srgbClr val="000000"/>
                </a:solidFill>
              </a:rPr>
              <a:t>Le saviez-vous ? </a:t>
            </a:r>
            <a:endParaRPr sz="2400" b="1"/>
          </a:p>
          <a:p>
            <a:pPr>
              <a:defRPr/>
            </a:pPr>
            <a:r>
              <a:rPr lang="fr-FR" sz="2400" b="0" i="0" u="none" strike="noStrike">
                <a:solidFill>
                  <a:srgbClr val="000000"/>
                </a:solidFill>
              </a:rPr>
              <a:t>Vous pouvez </a:t>
            </a:r>
            <a:r>
              <a:rPr lang="fr-FR" sz="2400">
                <a:solidFill>
                  <a:srgbClr val="000000"/>
                </a:solidFill>
              </a:rPr>
              <a:t>c</a:t>
            </a:r>
            <a:r>
              <a:rPr lang="fr-FR" sz="2400" b="0" i="0" u="none" strike="noStrike">
                <a:solidFill>
                  <a:srgbClr val="000000"/>
                </a:solidFill>
              </a:rPr>
              <a:t>alculer l’impact carbone de votre prochaine mission :</a:t>
            </a:r>
            <a:endParaRPr sz="2400"/>
          </a:p>
          <a:p>
            <a:pPr>
              <a:defRPr/>
            </a:pPr>
            <a:r>
              <a:rPr lang="fr-FR" sz="2400" b="0" i="0" u="none" strike="noStrike">
                <a:solidFill>
                  <a:srgbClr val="000000"/>
                </a:solidFill>
              </a:rPr>
              <a:t> </a:t>
            </a:r>
            <a:r>
              <a:rPr lang="fr-FR" sz="2400" b="0" i="0" u="sng">
                <a:hlinkClick r:id="rId20" tooltip="https://labos1point5.org/travels-simulator"/>
              </a:rPr>
              <a:t>https://labos1point5.org/travels-simulator</a:t>
            </a:r>
            <a:endParaRPr lang="fr-FR" sz="2400"/>
          </a:p>
        </p:txBody>
      </p:sp>
      <p:pic>
        <p:nvPicPr>
          <p:cNvPr id="13" name="Image 32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2044003" y="26137459"/>
            <a:ext cx="684000" cy="692056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 bwMode="auto">
          <a:xfrm>
            <a:off x="35568468" y="21262487"/>
            <a:ext cx="4047352" cy="870096"/>
            <a:chOff x="35568468" y="21262487"/>
            <a:chExt cx="4047352" cy="870096"/>
          </a:xfrm>
        </p:grpSpPr>
        <p:sp>
          <p:nvSpPr>
            <p:cNvPr id="30" name="Rectangle 29"/>
            <p:cNvSpPr/>
            <p:nvPr/>
          </p:nvSpPr>
          <p:spPr bwMode="auto">
            <a:xfrm rot="792865">
              <a:off x="35568468" y="21262487"/>
              <a:ext cx="3610293" cy="870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9" name="ZoneTexte 95"/>
            <p:cNvSpPr txBox="1"/>
            <p:nvPr/>
          </p:nvSpPr>
          <p:spPr bwMode="auto">
            <a:xfrm rot="859842">
              <a:off x="35749084" y="21392251"/>
              <a:ext cx="3866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3600" dirty="0">
                  <a:highlight>
                    <a:srgbClr val="FFFF00"/>
                  </a:highlight>
                </a:rPr>
                <a:t>-34 % depuis 2019</a:t>
              </a:r>
              <a:endParaRPr sz="3600" dirty="0"/>
            </a:p>
          </p:txBody>
        </p:sp>
      </p:grpSp>
      <p:sp>
        <p:nvSpPr>
          <p:cNvPr id="69" name="Rectangle 68"/>
          <p:cNvSpPr/>
          <p:nvPr/>
        </p:nvSpPr>
        <p:spPr bwMode="auto">
          <a:xfrm rot="654818">
            <a:off x="35567368" y="15267035"/>
            <a:ext cx="3945916" cy="87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" name="ZoneTexte 95"/>
          <p:cNvSpPr txBox="1"/>
          <p:nvPr/>
        </p:nvSpPr>
        <p:spPr bwMode="auto">
          <a:xfrm rot="723901">
            <a:off x="35733059" y="15445230"/>
            <a:ext cx="391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600" dirty="0">
                <a:highlight>
                  <a:srgbClr val="FFFF00"/>
                </a:highlight>
              </a:rPr>
              <a:t>-28 % depuis 2019</a:t>
            </a:r>
            <a:endParaRPr sz="3600" dirty="0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916042F2-F031-A3F2-D3D5-5677D201BB4F}"/>
              </a:ext>
            </a:extLst>
          </p:cNvPr>
          <p:cNvGrpSpPr/>
          <p:nvPr/>
        </p:nvGrpSpPr>
        <p:grpSpPr>
          <a:xfrm>
            <a:off x="25343563" y="15889183"/>
            <a:ext cx="5149522" cy="3893293"/>
            <a:chOff x="25343563" y="16420808"/>
            <a:chExt cx="5149522" cy="3893293"/>
          </a:xfrm>
        </p:grpSpPr>
        <p:grpSp>
          <p:nvGrpSpPr>
            <p:cNvPr id="15" name="Groupe 14"/>
            <p:cNvGrpSpPr>
              <a:grpSpLocks noChangeAspect="1"/>
            </p:cNvGrpSpPr>
            <p:nvPr/>
          </p:nvGrpSpPr>
          <p:grpSpPr bwMode="auto">
            <a:xfrm>
              <a:off x="25343563" y="16420808"/>
              <a:ext cx="5149522" cy="3893293"/>
              <a:chOff x="35192216" y="12130011"/>
              <a:chExt cx="4680000" cy="3538312"/>
            </a:xfrm>
          </p:grpSpPr>
          <p:grpSp>
            <p:nvGrpSpPr>
              <p:cNvPr id="17" name="Groupe 16"/>
              <p:cNvGrpSpPr/>
              <p:nvPr/>
            </p:nvGrpSpPr>
            <p:grpSpPr bwMode="auto">
              <a:xfrm>
                <a:off x="35192216" y="12130011"/>
                <a:ext cx="4680000" cy="3538312"/>
                <a:chOff x="35192216" y="12130011"/>
                <a:chExt cx="4680000" cy="3538312"/>
              </a:xfrm>
            </p:grpSpPr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>
                <a:blip r:embed="rId21"/>
                <a:stretch/>
              </p:blipFill>
              <p:spPr bwMode="auto">
                <a:xfrm>
                  <a:off x="35192216" y="12841178"/>
                  <a:ext cx="4680000" cy="282714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 bwMode="auto">
                <a:xfrm>
                  <a:off x="35292553" y="12130011"/>
                  <a:ext cx="3706919" cy="7653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fr-FR" sz="3600" dirty="0">
                      <a:solidFill>
                        <a:schemeClr val="tx1"/>
                      </a:solidFill>
                    </a:rPr>
                    <a:t>Tout sauf achats</a:t>
                  </a:r>
                  <a:endParaRPr sz="1000" dirty="0"/>
                </a:p>
              </p:txBody>
            </p:sp>
          </p:grpSp>
          <p:sp>
            <p:nvSpPr>
              <p:cNvPr id="19" name="ZoneTexte 18"/>
              <p:cNvSpPr txBox="1"/>
              <p:nvPr/>
            </p:nvSpPr>
            <p:spPr bwMode="auto">
              <a:xfrm rot="837266">
                <a:off x="36650791" y="13332061"/>
                <a:ext cx="2081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 sz="2400" b="1">
                    <a:highlight>
                      <a:srgbClr val="FFFF00"/>
                    </a:highlight>
                  </a:rPr>
                  <a:t>-32% </a:t>
                </a:r>
                <a:r>
                  <a:rPr lang="fr-FR">
                    <a:highlight>
                      <a:srgbClr val="FFFF00"/>
                    </a:highlight>
                  </a:rPr>
                  <a:t>depuis 2019 </a:t>
                </a:r>
                <a:endParaRPr lang="fr-FR"/>
              </a:p>
            </p:txBody>
          </p:sp>
        </p:grpSp>
        <p:cxnSp>
          <p:nvCxnSpPr>
            <p:cNvPr id="93" name="Connecteur droit 92"/>
            <p:cNvCxnSpPr>
              <a:cxnSpLocks/>
            </p:cNvCxnSpPr>
            <p:nvPr/>
          </p:nvCxnSpPr>
          <p:spPr bwMode="auto">
            <a:xfrm>
              <a:off x="26789051" y="17336470"/>
              <a:ext cx="3459680" cy="56232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>
              <a:cxnSpLocks/>
            </p:cNvCxnSpPr>
            <p:nvPr/>
          </p:nvCxnSpPr>
          <p:spPr bwMode="auto">
            <a:xfrm>
              <a:off x="26789051" y="17336470"/>
              <a:ext cx="3459680" cy="87817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/>
          <p:cNvSpPr/>
          <p:nvPr/>
        </p:nvSpPr>
        <p:spPr bwMode="auto">
          <a:xfrm rot="1195456">
            <a:off x="23762096" y="7977951"/>
            <a:ext cx="2618884" cy="640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" name="ZoneTexte 95"/>
          <p:cNvSpPr txBox="1"/>
          <p:nvPr/>
        </p:nvSpPr>
        <p:spPr bwMode="auto">
          <a:xfrm rot="1157051">
            <a:off x="23787601" y="8091699"/>
            <a:ext cx="299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dirty="0">
                <a:highlight>
                  <a:srgbClr val="FFFF00"/>
                </a:highlight>
              </a:rPr>
              <a:t>-37 % depuis 2019</a:t>
            </a:r>
            <a:endParaRPr sz="2800" dirty="0"/>
          </a:p>
        </p:txBody>
      </p:sp>
      <p:cxnSp>
        <p:nvCxnSpPr>
          <p:cNvPr id="107" name="Connecteur droit 106"/>
          <p:cNvCxnSpPr>
            <a:cxnSpLocks/>
          </p:cNvCxnSpPr>
          <p:nvPr/>
        </p:nvCxnSpPr>
        <p:spPr bwMode="auto">
          <a:xfrm>
            <a:off x="8140769" y="23276929"/>
            <a:ext cx="3666476" cy="9948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>
            <a:cxnSpLocks/>
          </p:cNvCxnSpPr>
          <p:nvPr/>
        </p:nvCxnSpPr>
        <p:spPr bwMode="auto">
          <a:xfrm flipV="1">
            <a:off x="17090888" y="23825091"/>
            <a:ext cx="4292613" cy="94577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cxnSpLocks/>
          </p:cNvCxnSpPr>
          <p:nvPr/>
        </p:nvCxnSpPr>
        <p:spPr bwMode="auto">
          <a:xfrm>
            <a:off x="3288150" y="6661113"/>
            <a:ext cx="4068457" cy="52558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 bwMode="auto">
          <a:xfrm>
            <a:off x="13217436" y="17560102"/>
            <a:ext cx="101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/>
              <a:t>en 2022</a:t>
            </a:r>
            <a:endParaRPr sz="2000"/>
          </a:p>
        </p:txBody>
      </p:sp>
      <p:sp>
        <p:nvSpPr>
          <p:cNvPr id="1540988617" name="Rectangle 1540988616"/>
          <p:cNvSpPr/>
          <p:nvPr/>
        </p:nvSpPr>
        <p:spPr bwMode="auto">
          <a:xfrm>
            <a:off x="1411705" y="5756667"/>
            <a:ext cx="6940885" cy="40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ZoneTexte 50"/>
          <p:cNvSpPr txBox="1"/>
          <p:nvPr/>
        </p:nvSpPr>
        <p:spPr bwMode="auto">
          <a:xfrm>
            <a:off x="2577735" y="5390215"/>
            <a:ext cx="477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800" dirty="0"/>
              <a:t>Chauffage – Émissions (</a:t>
            </a:r>
            <a:r>
              <a:rPr lang="fr-FR" sz="2800" dirty="0" err="1"/>
              <a:t>t</a:t>
            </a:r>
            <a:r>
              <a:rPr lang="fr-FR" sz="2800" dirty="0"/>
              <a:t> eCO</a:t>
            </a:r>
            <a:r>
              <a:rPr lang="fr-FR" sz="2800" baseline="-25000" dirty="0"/>
              <a:t>2</a:t>
            </a:r>
            <a:r>
              <a:rPr lang="fr-FR" sz="2800" dirty="0"/>
              <a:t>)</a:t>
            </a:r>
            <a:endParaRPr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61AC8A4-B027-69AF-FC74-C084B466894A}"/>
              </a:ext>
            </a:extLst>
          </p:cNvPr>
          <p:cNvSpPr txBox="1"/>
          <p:nvPr/>
        </p:nvSpPr>
        <p:spPr bwMode="auto">
          <a:xfrm>
            <a:off x="12936266" y="2317104"/>
            <a:ext cx="20680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fr-FR" sz="6600" b="1" dirty="0">
                <a:solidFill>
                  <a:schemeClr val="bg1"/>
                </a:solidFill>
                <a:latin typeface="Arial"/>
                <a:cs typeface="Arial"/>
              </a:rPr>
              <a:t>Périmètre : site du LAAS-CNRS (colonel Roche)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fr-FR" sz="6600" b="1" dirty="0">
                <a:solidFill>
                  <a:schemeClr val="bg1"/>
                </a:solidFill>
                <a:latin typeface="Arial"/>
                <a:cs typeface="Arial"/>
              </a:rPr>
              <a:t>Effectif : 483 . 459 . 456 . 438 personnes</a:t>
            </a:r>
            <a:endParaRPr lang="fr-FR" sz="6600" dirty="0">
              <a:latin typeface="Arial"/>
              <a:ea typeface="Arial"/>
              <a:cs typeface="Arial"/>
            </a:endParaRP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A30D924E-AC69-38D1-08E0-ADA27689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tretch/>
        </p:blipFill>
        <p:spPr bwMode="auto">
          <a:xfrm>
            <a:off x="11689113" y="2961787"/>
            <a:ext cx="812800" cy="812800"/>
          </a:xfrm>
          <a:prstGeom prst="rect">
            <a:avLst/>
          </a:prstGeom>
          <a:solidFill>
            <a:schemeClr val="bg1">
              <a:alpha val="89000"/>
            </a:schemeClr>
          </a:solidFill>
        </p:spPr>
      </p:pic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8ED3882D-6514-A5AD-1DF0-BBDB2BC96D05}"/>
              </a:ext>
            </a:extLst>
          </p:cNvPr>
          <p:cNvGrpSpPr/>
          <p:nvPr/>
        </p:nvGrpSpPr>
        <p:grpSpPr>
          <a:xfrm>
            <a:off x="24827530" y="5819061"/>
            <a:ext cx="10038940" cy="890605"/>
            <a:chOff x="25284730" y="5773341"/>
            <a:chExt cx="10038940" cy="890605"/>
          </a:xfrm>
        </p:grpSpPr>
        <p:sp>
          <p:nvSpPr>
            <p:cNvPr id="9" name="Rectangle 8"/>
            <p:cNvSpPr/>
            <p:nvPr/>
          </p:nvSpPr>
          <p:spPr bwMode="auto">
            <a:xfrm>
              <a:off x="25284730" y="5773341"/>
              <a:ext cx="10038940" cy="890605"/>
            </a:xfrm>
            <a:prstGeom prst="rect">
              <a:avLst/>
            </a:prstGeom>
            <a:solidFill>
              <a:srgbClr val="8F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4400" dirty="0">
                  <a:solidFill>
                    <a:schemeClr val="tx1"/>
                  </a:solidFill>
                </a:rPr>
                <a:t>         DÉPLACEMENTS DOMICILE / TRAVAIL</a:t>
              </a:r>
              <a:endParaRPr dirty="0"/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6A9E7C6A-5D6B-2C4D-2DEC-A62E2482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/>
          </p:blipFill>
          <p:spPr bwMode="auto">
            <a:xfrm>
              <a:off x="25511809" y="5928556"/>
              <a:ext cx="900000" cy="513000"/>
            </a:xfrm>
            <a:prstGeom prst="rect">
              <a:avLst/>
            </a:prstGeom>
          </p:spPr>
        </p:pic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BCEDE37E-81FF-875F-159F-C90C893F4A05}"/>
              </a:ext>
            </a:extLst>
          </p:cNvPr>
          <p:cNvGrpSpPr/>
          <p:nvPr/>
        </p:nvGrpSpPr>
        <p:grpSpPr>
          <a:xfrm>
            <a:off x="14630536" y="21569273"/>
            <a:ext cx="3834445" cy="1022820"/>
            <a:chOff x="14630536" y="21569273"/>
            <a:chExt cx="3834445" cy="102282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4630536" y="21569273"/>
              <a:ext cx="3834445" cy="10228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4400" dirty="0">
                  <a:solidFill>
                    <a:sysClr val="windowText" lastClr="000000"/>
                  </a:solidFill>
                </a:rPr>
                <a:t>         ACHATS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B056D559-A7F3-52B8-C941-63E03078F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/>
          </p:blipFill>
          <p:spPr bwMode="auto">
            <a:xfrm>
              <a:off x="15154563" y="21690714"/>
              <a:ext cx="756000" cy="656526"/>
            </a:xfrm>
            <a:prstGeom prst="rect">
              <a:avLst/>
            </a:prstGeom>
          </p:spPr>
        </p:pic>
      </p:grpSp>
      <p:pic>
        <p:nvPicPr>
          <p:cNvPr id="84" name="Image 83">
            <a:extLst>
              <a:ext uri="{FF2B5EF4-FFF2-40B4-BE49-F238E27FC236}">
                <a16:creationId xmlns:a16="http://schemas.microsoft.com/office/drawing/2014/main" id="{DCAED3FD-DC05-FA9F-B7E9-331C45BA78D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/>
        </p:blipFill>
        <p:spPr bwMode="auto">
          <a:xfrm>
            <a:off x="2163861" y="21852427"/>
            <a:ext cx="684000" cy="649988"/>
          </a:xfrm>
          <a:prstGeom prst="rect">
            <a:avLst/>
          </a:prstGeom>
        </p:spPr>
      </p:pic>
      <p:grpSp>
        <p:nvGrpSpPr>
          <p:cNvPr id="85" name="Groupe 84">
            <a:extLst>
              <a:ext uri="{FF2B5EF4-FFF2-40B4-BE49-F238E27FC236}">
                <a16:creationId xmlns:a16="http://schemas.microsoft.com/office/drawing/2014/main" id="{D24DEBA1-B1BD-FC16-6136-229E69DE6D92}"/>
              </a:ext>
            </a:extLst>
          </p:cNvPr>
          <p:cNvGrpSpPr/>
          <p:nvPr/>
        </p:nvGrpSpPr>
        <p:grpSpPr>
          <a:xfrm>
            <a:off x="16555042" y="8661653"/>
            <a:ext cx="4184996" cy="1446550"/>
            <a:chOff x="16324189" y="8980492"/>
            <a:chExt cx="4184996" cy="1446550"/>
          </a:xfrm>
        </p:grpSpPr>
        <p:sp>
          <p:nvSpPr>
            <p:cNvPr id="94" name="ZoneTexte 40">
              <a:extLst>
                <a:ext uri="{FF2B5EF4-FFF2-40B4-BE49-F238E27FC236}">
                  <a16:creationId xmlns:a16="http://schemas.microsoft.com/office/drawing/2014/main" id="{645FDAE5-0F35-A431-3D66-A157CFC75907}"/>
                </a:ext>
              </a:extLst>
            </p:cNvPr>
            <p:cNvSpPr txBox="1"/>
            <p:nvPr/>
          </p:nvSpPr>
          <p:spPr bwMode="auto">
            <a:xfrm>
              <a:off x="16324189" y="8980492"/>
              <a:ext cx="4184996" cy="1446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dirty="0"/>
                <a:t>Facteurs d’émission (ADEME) </a:t>
              </a:r>
              <a:endParaRPr dirty="0"/>
            </a:p>
            <a:p>
              <a:pPr lvl="0">
                <a:defRPr/>
              </a:pPr>
              <a:endParaRPr lang="fr-FR" dirty="0"/>
            </a:p>
            <a:p>
              <a:pPr lvl="0">
                <a:defRPr/>
              </a:pPr>
              <a:r>
                <a:rPr lang="fr-FR" sz="1600" dirty="0"/>
                <a:t>Gaz naturel					          244</a:t>
              </a:r>
              <a:endParaRPr lang="fr-FR" dirty="0"/>
            </a:p>
            <a:p>
              <a:pPr lvl="0">
                <a:defRPr/>
              </a:pPr>
              <a:r>
                <a:rPr lang="fr-FR" dirty="0"/>
                <a:t>Gaz naturel	                                           244</a:t>
              </a:r>
            </a:p>
            <a:p>
              <a:pPr>
                <a:defRPr/>
              </a:pPr>
              <a:r>
                <a:rPr lang="fr-FR" dirty="0"/>
                <a:t>Biomasse (réseau chauffage urbain)        42</a:t>
              </a:r>
            </a:p>
          </p:txBody>
        </p:sp>
        <p:sp>
          <p:nvSpPr>
            <p:cNvPr id="98" name="ZoneTexte 40">
              <a:extLst>
                <a:ext uri="{FF2B5EF4-FFF2-40B4-BE49-F238E27FC236}">
                  <a16:creationId xmlns:a16="http://schemas.microsoft.com/office/drawing/2014/main" id="{1C25CC97-8940-E9AA-C0F8-FEC5C6153D33}"/>
                </a:ext>
              </a:extLst>
            </p:cNvPr>
            <p:cNvSpPr txBox="1"/>
            <p:nvPr/>
          </p:nvSpPr>
          <p:spPr bwMode="auto">
            <a:xfrm>
              <a:off x="16324189" y="9474878"/>
              <a:ext cx="4182115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lvl="6" algn="r">
                <a:defRPr/>
              </a:pPr>
              <a:r>
                <a:rPr lang="fr-FR" sz="1600" dirty="0"/>
                <a:t> gCO</a:t>
              </a:r>
              <a:r>
                <a:rPr lang="fr-FR" sz="1600" baseline="-25000" dirty="0"/>
                <a:t>2</a:t>
              </a:r>
              <a:r>
                <a:rPr lang="fr-FR" sz="1600" dirty="0"/>
                <a:t>/kWh</a:t>
              </a:r>
              <a:endParaRPr sz="1600" dirty="0"/>
            </a:p>
          </p:txBody>
        </p:sp>
      </p:grpSp>
      <p:pic>
        <p:nvPicPr>
          <p:cNvPr id="112" name="Image 111">
            <a:extLst>
              <a:ext uri="{FF2B5EF4-FFF2-40B4-BE49-F238E27FC236}">
                <a16:creationId xmlns:a16="http://schemas.microsoft.com/office/drawing/2014/main" id="{A4295C67-8DC2-5979-2ACF-F98848A3889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840254" y="5796513"/>
            <a:ext cx="504000" cy="64145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34365739" y="12544610"/>
            <a:ext cx="4176222" cy="9615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400" dirty="0"/>
              <a:t>        MISSIONS</a:t>
            </a:r>
            <a:endParaRPr dirty="0"/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0743A6BC-9E6D-BD28-3DDA-DD3E3BABA34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044375" y="12697343"/>
            <a:ext cx="576000" cy="620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503</Words>
  <Application>Microsoft Macintosh PowerPoint</Application>
  <DocSecurity>0</DocSecurity>
  <PresentationFormat>Personnalisé</PresentationFormat>
  <Paragraphs>99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HelveticaNeue LightCond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Microsoft Office User</cp:lastModifiedBy>
  <cp:revision>94</cp:revision>
  <dcterms:created xsi:type="dcterms:W3CDTF">2022-10-18T07:28:44Z</dcterms:created>
  <dcterms:modified xsi:type="dcterms:W3CDTF">2024-03-28T09:20:24Z</dcterms:modified>
  <cp:category/>
  <dc:identifier/>
  <cp:contentStatus/>
  <dc:language/>
  <cp:version/>
</cp:coreProperties>
</file>